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word/document.xml" ContentType="application/vnd.openxmlformats-officedocument.wordprocessingml.document.main+xml"/>
  <Override PartName="/word/fontTable.xml" ContentType="application/vnd.openxmlformats-officedocument.wordprocessingml.fontTabl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theme/theme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officeDocument" Target="word/document.xml"/><Relationship Id="rId2" Type="http://schemas.openxmlformats.org/package/2006/relationships/metadata/core-properties" Target="docProps/core.xml"/><Relationship Id="rId1" Type="http://schemas.openxmlformats.org/officeDocument/2006/relationships/extended-properties" Target="docProps/app.xml"/><Relationship Id="rId3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="http://schemas.openxmlformats.org/wordprocessingml/2006/main" xmlns:w14="http://schemas.microsoft.com/office/word/2010/wordml" xmlns:w10="urn:schemas-microsoft-com:office:word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wpsCustomData="http://www.wps.cn/officeDocument/2013/wpsCustomData" mc:Ignorable="w14 w15 wp14">
  <w:body>
    <w:p w14:paraId="750B2098">
      <w:pPr>
        <w:numPr>
          <w:ilvl w:val="0"/>
          <w:numId w:val="0"/>
        </w:numP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</w:pP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ab/>
        <w:t/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ab/>
        <w:t/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ab/>
        <w:t/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ab/>
        <w:t/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ab/>
        <w:t>北京高校团餐全案服务大赛</w:t>
      </w:r>
    </w:p>
    <w:p w14:paraId="20AF7FC7">
      <w:pPr>
        <w:ind w:left="2000" w:leftChars="0" w:firstLine="500" w:firstLineChars="0"/>
        <w:jc w:val="both"/>
        <w:rPr>
          <w:rFonts w:ascii="微软雅黑" w:hAnsi="微软雅黑" w:eastAsia="微软雅黑" w:cs="微软雅黑"/>
          <w:bCs/>
          <w:color w:val="000000"/>
          <w:sz w:val="28"/>
          <w:szCs w:val="28"/>
          <w:highlight w:val="none"/>
        </w:rPr>
      </w:pP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</w:rPr>
        <w:t>参</w:t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>赛报名表</w:t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</w:rPr>
        <w:t>（代合同）</w:t>
      </w:r>
      <w:bookmarkStart w:id="1" w:name="_GoBack"/>
      <w:bookmarkEnd w:id="1"/>
    </w:p>
    <w:p w14:paraId="0D68087D">
      <w:pPr>
        <w:rPr>
          <w:rFonts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</w:pP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highlight w:val="none"/>
          <w:lang w:val="en-US" w:eastAsia="zh-CN" w:bidi="ar-SA"/>
        </w:rPr>
        <w:t xml:space="preserve">一、参赛单位（甲方）：    </w:t>
      </w: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  <w:t xml:space="preserve">                                    </w:t>
      </w:r>
    </w:p>
    <w:tbl>
      <w:tblPr>
        <w:tblStyle w:val="2"/>
        <w:tblW w:w="0" w:type="auto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1601"/>
        <w:gridCol w:w="3361"/>
        <w:gridCol w:w="1379"/>
        <w:gridCol w:w="2970"/>
      </w:tblGrid>
      <w:tr w14:paraId="6CB3E410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  <w:gridSpan w:val="4"/>
          </w:tcPr>
          <w:p w14:paraId="1AF42408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中文名：</w:t>
            </w:r>
          </w:p>
        </w:tc>
      </w:tr>
      <w:tr w14:paraId="01AF4930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6341" w:type="dxa"/>
            <w:gridSpan w:val="3"/>
          </w:tcPr>
          <w:p w14:paraId="08DAEC5E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地  址：</w:t>
            </w:r>
          </w:p>
        </w:tc>
        <w:tc>
          <w:tcPr>
            <w:tcW w:w="2970" w:type="dxa"/>
          </w:tcPr>
          <w:p w14:paraId="51D5E392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邮  编：</w:t>
            </w:r>
          </w:p>
        </w:tc>
      </w:tr>
      <w:tr w14:paraId="1E2B600B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4962" w:type="dxa"/>
            <w:gridSpan w:val="2"/>
          </w:tcPr>
          <w:p w14:paraId="387667EF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联系人/手机：</w:t>
            </w:r>
          </w:p>
        </w:tc>
        <w:tc>
          <w:tcPr>
            <w:tcW w:w="4349" w:type="dxa"/>
            <w:gridSpan w:val="2"/>
          </w:tcPr>
          <w:p w14:paraId="6A427DE6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邮  箱：</w:t>
            </w:r>
          </w:p>
        </w:tc>
      </w:tr>
      <w:tr w14:paraId="1BA1060D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252" w:hRule="atLeast"/>
          <w:jc w:val="center"/>
        </w:trPr>
        <w:tc>
          <w:tcPr>
            <w:tcW w:w="4962" w:type="dxa"/>
            <w:gridSpan w:val="2"/>
          </w:tcPr>
          <w:p w14:paraId="5089BB50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电  话：</w:t>
            </w:r>
          </w:p>
        </w:tc>
        <w:tc>
          <w:tcPr>
            <w:tcW w:w="4349" w:type="dxa"/>
            <w:gridSpan w:val="2"/>
          </w:tcPr>
          <w:p w14:paraId="533C5829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传  真：</w:t>
            </w:r>
          </w:p>
        </w:tc>
      </w:tr>
      <w:tr w14:paraId="3C30BE3F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252" w:hRule="atLeast"/>
          <w:jc w:val="center"/>
        </w:trPr>
        <w:tc>
          <w:tcPr>
            <w:tcW w:w="1601" w:type="dxa"/>
          </w:tcPr>
          <w:p w14:paraId="24F17998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公司主要产品：</w:t>
            </w:r>
          </w:p>
        </w:tc>
        <w:tc>
          <w:tcPr>
            <w:tcW w:w="7710" w:type="dxa"/>
            <w:gridSpan w:val="3"/>
          </w:tcPr>
          <w:p w14:paraId="01917322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品牌：</w:t>
            </w:r>
          </w:p>
        </w:tc>
      </w:tr>
    </w:tbl>
    <w:p w14:paraId="37505EF2">
      <w:pPr>
        <w:rPr>
          <w:rFonts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</w:pP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  <w:t>二、承办单位（乙方）：</w:t>
      </w:r>
    </w:p>
    <w:tbl>
      <w:tblPr>
        <w:tblStyle w:val="2"/>
        <w:tblW w:w="0" w:type="auto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4962"/>
        <w:gridCol w:w="1418"/>
        <w:gridCol w:w="2931"/>
      </w:tblGrid>
      <w:tr w14:paraId="597E7EFB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113" w:hRule="atLeast"/>
          <w:jc w:val="center"/>
        </w:trPr>
        <w:tc>
          <w:tcPr>
            <w:tcW w:w="9311" w:type="dxa"/>
            <w:gridSpan w:val="3"/>
          </w:tcPr>
          <w:p w14:paraId="61F5B78B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中文名：</w:t>
            </w:r>
            <w:r>
              <w:rPr>
                <w:rFonts w:hint="eastAsia" w:ascii="微软雅黑" w:hAnsi="微软雅黑" w:eastAsia="微软雅黑" w:cs="微软雅黑"/>
                <w:b/>
                <w:bCs/>
                <w:kern w:val="0"/>
                <w:sz w:val="18"/>
                <w:szCs w:val="18"/>
                <w:lang w:val="en-US" w:eastAsia="zh-CN" w:bidi="ar-SA"/>
              </w:rPr>
              <w:t>恒兴国际会展集团有限公司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</w:p>
        </w:tc>
      </w:tr>
      <w:tr w14:paraId="2A650799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6380" w:type="dxa"/>
            <w:gridSpan w:val="2"/>
          </w:tcPr>
          <w:p w14:paraId="4E760EE7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地  址：北京市通州区新华北路绿地中央广场二期20层</w:t>
            </w:r>
          </w:p>
        </w:tc>
        <w:tc>
          <w:tcPr>
            <w:tcW w:w="2931" w:type="dxa"/>
          </w:tcPr>
          <w:p w14:paraId="70E0ABC6">
            <w:pPr>
              <w:ind w:left="150"/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邮 编：101101</w:t>
            </w:r>
          </w:p>
        </w:tc>
      </w:tr>
      <w:tr w14:paraId="35F232D0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4962" w:type="dxa"/>
          </w:tcPr>
          <w:p w14:paraId="0DCA20F4">
            <w:pPr>
              <w:rPr>
                <w:rFonts w:hint="default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电  话：010-60565601</w:t>
            </w:r>
          </w:p>
        </w:tc>
        <w:tc>
          <w:tcPr>
            <w:tcW w:w="4349" w:type="dxa"/>
            <w:gridSpan w:val="2"/>
          </w:tcPr>
          <w:p w14:paraId="337C5553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传  真：010-60565633</w:t>
            </w:r>
          </w:p>
        </w:tc>
      </w:tr>
    </w:tbl>
    <w:p w14:paraId="1A1A2E97">
      <w:pPr>
        <w:rPr>
          <w:rFonts w:ascii="微软雅黑" w:hAnsi="微软雅黑" w:eastAsia="微软雅黑" w:cs="微软雅黑"/>
          <w:b/>
          <w:color w:val="000000"/>
          <w:kern w:val="2"/>
          <w:sz w:val="18"/>
          <w:szCs w:val="18"/>
          <w:highlight w:val="none"/>
          <w:lang w:val="en-US" w:eastAsia="zh-CN" w:bidi="ar-SA"/>
        </w:rPr>
      </w:pP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  <w:t>三、参赛展台</w:t>
      </w: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highlight w:val="none"/>
          <w:lang w:val="en-US" w:eastAsia="zh-CN" w:bidi="ar-SA"/>
        </w:rPr>
        <w:t>费用及申评奖项：</w:t>
      </w:r>
    </w:p>
    <w:tbl>
      <w:tblPr>
        <w:tblStyle w:val="2"/>
        <w:tblW w:w="9311" w:type="dxa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710"/>
        <w:gridCol w:w="2106"/>
        <w:gridCol w:w="6495"/>
      </w:tblGrid>
      <w:tr w14:paraId="5FF3072D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2816" w:type="dxa"/>
            <w:gridSpan w:val="2"/>
            <w:vAlign w:val="center"/>
          </w:tcPr>
          <w:p w14:paraId="3A0CEC00">
            <w:pPr>
              <w:rPr>
                <w:rFonts w:hint="default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none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single"/>
                <w:lang w:val="en-US" w:eastAsia="zh-CN" w:bidi="ar-SA"/>
              </w:rPr>
              <w:t xml:space="preserve"> 36㎡ 光地 参赛展台</w:t>
            </w:r>
          </w:p>
        </w:tc>
        <w:tc>
          <w:tcPr>
            <w:tcW w:w="6495" w:type="dxa"/>
          </w:tcPr>
          <w:p w14:paraId="6CB33B03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  <w:t>金额:人民币</w:t>
            </w:r>
            <w:bookmarkStart w:id="0" w:name="OLE_LINK1"/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single"/>
                <w:lang w:val="en-US" w:eastAsia="zh-CN" w:bidi="ar-SA"/>
              </w:rPr>
              <w:t xml:space="preserve">     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  <w:t>元</w:t>
            </w:r>
            <w:bookmarkEnd w:id="0"/>
          </w:p>
        </w:tc>
      </w:tr>
      <w:tr w14:paraId="2B92D78E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2816" w:type="dxa"/>
            <w:gridSpan w:val="2"/>
          </w:tcPr>
          <w:p w14:paraId="7BB1F7AD">
            <w:pPr>
              <w:rPr>
                <w:rFonts w:hint="default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single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single"/>
                <w:lang w:val="en-US" w:eastAsia="zh-CN" w:bidi="ar-SA"/>
              </w:rPr>
              <w:t xml:space="preserve"> 36㎡ 标准 参赛展台</w:t>
            </w:r>
          </w:p>
        </w:tc>
        <w:tc>
          <w:tcPr>
            <w:tcW w:w="6495" w:type="dxa"/>
          </w:tcPr>
          <w:p w14:paraId="451D0D6B">
            <w:pP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  <w:t>金额:人民币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u w:val="single"/>
                <w:lang w:val="en-US" w:eastAsia="zh-CN" w:bidi="ar-SA"/>
              </w:rPr>
              <w:t xml:space="preserve">     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  <w:t>元</w:t>
            </w:r>
          </w:p>
        </w:tc>
      </w:tr>
      <w:tr w14:paraId="34096838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706" w:hRule="atLeast"/>
          <w:jc w:val="center"/>
        </w:trPr>
        <w:tc>
          <w:tcPr>
            <w:tcW w:w="710" w:type="dxa"/>
          </w:tcPr>
          <w:p w14:paraId="1180F6C4">
            <w:pP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申评</w:t>
            </w:r>
          </w:p>
          <w:p w14:paraId="1AA90037">
            <w:pPr>
              <w:rPr>
                <w:rFonts w:hint="default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奖项</w:t>
            </w:r>
          </w:p>
        </w:tc>
        <w:tc>
          <w:tcPr>
            <w:tcW w:w="8601" w:type="dxa"/>
            <w:gridSpan w:val="2"/>
          </w:tcPr>
          <w:p w14:paraId="71580B77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 xml:space="preserve">高校团餐全案运营奖 </w:t>
            </w: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 xml:space="preserve">高校品牌餐饮全案运营奖  </w:t>
            </w: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智慧化食堂全案运营奖</w:t>
            </w:r>
          </w:p>
          <w:p w14:paraId="5E748EF1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hint="default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 xml:space="preserve">食育与健康全案运营奖 </w:t>
            </w: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  <w:t>高校餐饮外卖全案运营奖</w:t>
            </w:r>
          </w:p>
        </w:tc>
      </w:tr>
      <w:tr w14:paraId="29125816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  <w:gridSpan w:val="3"/>
          </w:tcPr>
          <w:p w14:paraId="65EA8596">
            <w:pPr>
              <w:rPr>
                <w:rFonts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  <w:t xml:space="preserve">参赛费用：（大写）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kern w:val="2"/>
                <w:sz w:val="18"/>
                <w:szCs w:val="18"/>
                <w:lang w:val="en-US" w:eastAsia="zh-CN" w:bidi="ar-SA"/>
              </w:rPr>
              <w:t xml:space="preserve">   元整      人民币 (          )</w:t>
            </w:r>
          </w:p>
        </w:tc>
      </w:tr>
    </w:tbl>
    <w:p w14:paraId="71D2323E">
      <w:pPr>
        <w:rPr>
          <w:rFonts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</w:pPr>
      <w:r>
        <w:rPr>
          <w:rFonts w:hint="eastAsia" w:ascii="微软雅黑" w:hAnsi="微软雅黑" w:eastAsia="微软雅黑" w:cs="微软雅黑"/>
          <w:b/>
          <w:color w:val="000000"/>
          <w:kern w:val="2"/>
          <w:sz w:val="18"/>
          <w:szCs w:val="18"/>
          <w:lang w:val="en-US" w:eastAsia="zh-CN" w:bidi="ar-SA"/>
        </w:rPr>
        <w:t>四、注意事项：</w:t>
      </w:r>
    </w:p>
    <w:tbl>
      <w:tblPr>
        <w:tblStyle w:val="2"/>
        <w:tblW w:w="9311" w:type="dxa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9311"/>
      </w:tblGrid>
      <w:tr w14:paraId="4C0CB08B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6A6DEE25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1、自本合同签订之日起，5个工作日内甲方需将全部参展费用或50%展位定金以汇款、支票或现金方式交至乙方，余款于2025年8月10日前付清，款额汇出后请将汇款凭证传真至乙方，以便查收。</w:t>
            </w:r>
          </w:p>
        </w:tc>
      </w:tr>
      <w:tr w14:paraId="496E050C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1F634F31">
            <w:pPr>
              <w:autoSpaceDE w:val="0"/>
              <w:autoSpaceDN w:val="0"/>
              <w:adjustRightInd w:val="0"/>
              <w:spacing w:line="320" w:lineRule="exact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2、上述款额请通过银行汇至：</w:t>
            </w:r>
          </w:p>
          <w:p w14:paraId="3C54CED6">
            <w:pPr>
              <w:autoSpaceDE w:val="0"/>
              <w:autoSpaceDN w:val="0"/>
              <w:adjustRightInd w:val="0"/>
              <w:spacing w:line="320" w:lineRule="exact"/>
              <w:ind w:firstLine="264" w:firstLineChars="147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开户名称：恒兴国际会展集团有限公司</w:t>
            </w:r>
          </w:p>
          <w:p w14:paraId="500B94FA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b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  开户银行：广发银行北京国展支行      账 号：137081516010022470</w:t>
            </w:r>
          </w:p>
        </w:tc>
      </w:tr>
      <w:tr w14:paraId="04957C8A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6BAEE5B5">
            <w:pPr>
              <w:widowControl/>
              <w:spacing w:line="320" w:lineRule="exact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 w:bidi="ar-SA"/>
              </w:rPr>
              <w:t>3、参赛最小租用面积为36㎡；</w:t>
            </w:r>
          </w:p>
          <w:p w14:paraId="264261EC">
            <w:pPr>
              <w:widowControl/>
              <w:spacing w:line="320" w:lineRule="exact"/>
              <w:jc w:val="left"/>
              <w:rPr>
                <w:rFonts w:hint="default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 w:bidi="ar-SA"/>
              </w:rPr>
              <w:t xml:space="preserve">   选择光地展位，进行特装可企业自行安排并向展馆方报备，亦可联系博览会承办方执行，特装合同另行签署；</w:t>
            </w:r>
          </w:p>
          <w:p w14:paraId="55A79821">
            <w:pPr>
              <w:widowControl/>
              <w:spacing w:line="320" w:lineRule="exact"/>
              <w:jc w:val="left"/>
              <w:rPr>
                <w:rFonts w:hint="default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 w:bidi="ar-SA"/>
              </w:rPr>
              <w:t xml:space="preserve">   参赛所需动力电及变电装置非免费提供，请详细咨询承办方（乙方）客服人员。</w:t>
            </w:r>
          </w:p>
        </w:tc>
      </w:tr>
      <w:tr w14:paraId="7F37E22E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3630E8EA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4、展位分配按“先预定交费，先分配落实“的原则。如甲方未按合同要求日期付款，则乙方有权将展位重新安排。</w:t>
            </w:r>
          </w:p>
        </w:tc>
      </w:tr>
      <w:tr w14:paraId="396FB7F7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2912B035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5、甲方必须遵守《参展商手册》中有关规定，特别是关于展台搭建等消防安全管理的规定，确保展出安全有序。</w:t>
            </w:r>
          </w:p>
        </w:tc>
      </w:tr>
      <w:tr w14:paraId="5B9E84E5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7415C1C3">
            <w:pPr>
              <w:autoSpaceDE w:val="0"/>
              <w:autoSpaceDN w:val="0"/>
              <w:adjustRightInd w:val="0"/>
              <w:spacing w:line="320" w:lineRule="exact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6、甲方在设计、搭建展位以及摆放展品、展具时不得占用和阻挡观众通道。</w:t>
            </w:r>
          </w:p>
        </w:tc>
      </w:tr>
      <w:tr w14:paraId="48A1320D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3CC16ED7">
            <w:pPr>
              <w:autoSpaceDE w:val="0"/>
              <w:autoSpaceDN w:val="0"/>
              <w:adjustRightInd w:val="0"/>
              <w:spacing w:line="320" w:lineRule="exact"/>
              <w:ind w:left="174" w:leftChars="-217" w:hanging="630" w:hangingChars="3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>7、  7、乙方确保展会如期顺利召开，如因不可抗力因素（自然灾害、疫情、政府政策等）导致博览会不能如期举办，乙方提前书面通知甲方。如博览会取消，则乙方退还甲方已付费用。</w:t>
            </w:r>
          </w:p>
        </w:tc>
      </w:tr>
      <w:tr w14:paraId="5A0D9A7E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5D88F89C">
            <w:pPr>
              <w:autoSpaceDE w:val="0"/>
              <w:autoSpaceDN w:val="0"/>
              <w:adjustRightInd w:val="0"/>
              <w:spacing w:line="320" w:lineRule="exact"/>
              <w:ind w:left="174" w:leftChars="-217" w:hanging="630" w:hangingChars="3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 w:bidi="ar-SA"/>
              </w:rPr>
              <w:t xml:space="preserve">     8、本合同一式两份，甲乙双方各执一份。本合同一经签订，具有法律效力。本合同原件、扫描件、传真件都具有同等法律效力。除因不可抗力，甲方未能参加博览会，乙方具有向甲方追缴展位欠款及相关损失的权利。</w:t>
            </w:r>
          </w:p>
        </w:tc>
      </w:tr>
    </w:tbl>
    <w:p w14:paraId="5043959B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textAlignment w:val="auto"/>
        <w:rPr>
          <w:rFonts w:hint="eastAsia"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>参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赛（展）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单位（甲方）：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 xml:space="preserve">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 xml:space="preserve">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承办单位（乙方）： </w:t>
      </w:r>
    </w:p>
    <w:p w14:paraId="1DD25823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ind w:left="4000" w:leftChars="0" w:firstLine="500" w:firstLineChars="0"/>
        <w:textAlignment w:val="auto"/>
        <w:rPr>
          <w:rFonts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恒兴国际会展集团有限公司 </w:t>
      </w:r>
    </w:p>
    <w:p w14:paraId="44061776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jc w:val="left"/>
        <w:textAlignment w:val="auto"/>
        <w:rPr>
          <w:rFonts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盖章：                  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盖章：                                             </w:t>
      </w:r>
    </w:p>
    <w:p w14:paraId="3C36B50C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textAlignment w:val="auto"/>
        <w:rPr>
          <w:rFonts w:hint="eastAsia"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>202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6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年   月   日       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>202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6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>年   月    日</w:t>
      </w:r>
    </w:p>
    <w:p w14:paraId="1B13364C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textAlignment w:val="auto"/>
        <w:rPr>
          <w:rFonts w:hint="eastAsia" w:ascii="微软雅黑" w:hAnsi="微软雅黑" w:eastAsia="微软雅黑" w:cs="微软雅黑"/>
          <w:bCs/>
          <w:color w:val="000000"/>
          <w:szCs w:val="21"/>
        </w:rPr>
      </w:pPr>
    </w:p>
    <w:p w14:paraId="7F8E03C6">
      <w:pPr>
        <w:ind w:left="1260" w:leftChars="0" w:firstLine="420" w:firstLineChars="0"/>
        <w:jc w:val="both"/>
        <w:rPr>
          <w:rFonts w:hint="eastAsia"/>
          <w:b/>
          <w:bCs/>
          <w:sz w:val="32"/>
          <w:szCs w:val="32"/>
          <w:highlight w:val="none"/>
          <w:lang w:val="en-US" w:eastAsia="zh-CN"/>
        </w:rPr>
      </w:pP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>北京高校伙食原材供应全案服务大赛</w:t>
      </w:r>
    </w:p>
    <w:p w14:paraId="60DF77EB">
      <w:pPr>
        <w:jc w:val="center"/>
        <w:rPr>
          <w:rFonts w:ascii="微软雅黑" w:hAnsi="微软雅黑" w:eastAsia="微软雅黑" w:cs="微软雅黑"/>
          <w:bCs/>
          <w:color w:val="000000"/>
          <w:sz w:val="28"/>
          <w:szCs w:val="28"/>
          <w:highlight w:val="none"/>
        </w:rPr>
      </w:pP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</w:rPr>
        <w:t>参</w:t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  <w:lang w:val="en-US" w:eastAsia="zh-CN"/>
        </w:rPr>
        <w:t>赛报名表</w:t>
      </w:r>
      <w:r>
        <w:rPr>
          <w:rFonts w:hint="eastAsia" w:ascii="微软雅黑" w:hAnsi="微软雅黑" w:eastAsia="微软雅黑" w:cs="微软雅黑"/>
          <w:bCs/>
          <w:color w:val="000000"/>
          <w:sz w:val="28"/>
          <w:szCs w:val="28"/>
          <w:highlight w:val="none"/>
        </w:rPr>
        <w:t>（代合同）</w:t>
      </w:r>
    </w:p>
    <w:p w14:paraId="7C945933">
      <w:pPr>
        <w:rPr>
          <w:rFonts w:ascii="微软雅黑" w:hAnsi="微软雅黑" w:eastAsia="微软雅黑" w:cs="微软雅黑"/>
          <w:b/>
          <w:color w:val="000000"/>
          <w:sz w:val="18"/>
          <w:szCs w:val="18"/>
          <w:highlight w:val="none"/>
        </w:rPr>
      </w:pP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>一、参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  <w:lang w:val="en-US" w:eastAsia="zh-CN"/>
        </w:rPr>
        <w:t>赛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 xml:space="preserve">单位（甲方）：                                        </w:t>
      </w:r>
    </w:p>
    <w:tbl>
      <w:tblPr>
        <w:tblStyle w:val="2"/>
        <w:tblW w:w="0" w:type="auto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1601"/>
        <w:gridCol w:w="3361"/>
        <w:gridCol w:w="1379"/>
        <w:gridCol w:w="2970"/>
      </w:tblGrid>
      <w:tr w14:paraId="3F765D25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  <w:gridSpan w:val="4"/>
          </w:tcPr>
          <w:p w14:paraId="30F79A3E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中文名：</w:t>
            </w:r>
          </w:p>
        </w:tc>
      </w:tr>
      <w:tr w14:paraId="0DA1341E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6341" w:type="dxa"/>
            <w:gridSpan w:val="3"/>
          </w:tcPr>
          <w:p w14:paraId="0DAFE70D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地  址：</w:t>
            </w:r>
          </w:p>
        </w:tc>
        <w:tc>
          <w:tcPr>
            <w:tcW w:w="2970" w:type="dxa"/>
          </w:tcPr>
          <w:p w14:paraId="7D7318AB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邮  编：</w:t>
            </w:r>
          </w:p>
        </w:tc>
      </w:tr>
      <w:tr w14:paraId="655176A0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4962" w:type="dxa"/>
            <w:gridSpan w:val="2"/>
          </w:tcPr>
          <w:p w14:paraId="53F4DAB8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联系人/手机：</w:t>
            </w:r>
          </w:p>
        </w:tc>
        <w:tc>
          <w:tcPr>
            <w:tcW w:w="4349" w:type="dxa"/>
            <w:gridSpan w:val="2"/>
          </w:tcPr>
          <w:p w14:paraId="1F4D4C45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邮  箱：</w:t>
            </w:r>
          </w:p>
        </w:tc>
      </w:tr>
      <w:tr w14:paraId="1A146C39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252" w:hRule="atLeast"/>
          <w:jc w:val="center"/>
        </w:trPr>
        <w:tc>
          <w:tcPr>
            <w:tcW w:w="4962" w:type="dxa"/>
            <w:gridSpan w:val="2"/>
          </w:tcPr>
          <w:p w14:paraId="749585E6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电  话：</w:t>
            </w:r>
          </w:p>
        </w:tc>
        <w:tc>
          <w:tcPr>
            <w:tcW w:w="4349" w:type="dxa"/>
            <w:gridSpan w:val="2"/>
          </w:tcPr>
          <w:p w14:paraId="2BE8D5A8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传  真：</w:t>
            </w:r>
          </w:p>
        </w:tc>
      </w:tr>
      <w:tr w14:paraId="731CCDD8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252" w:hRule="atLeast"/>
          <w:jc w:val="center"/>
        </w:trPr>
        <w:tc>
          <w:tcPr>
            <w:tcW w:w="1601" w:type="dxa"/>
          </w:tcPr>
          <w:p w14:paraId="25669BF9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公司主要产品：</w:t>
            </w:r>
          </w:p>
        </w:tc>
        <w:tc>
          <w:tcPr>
            <w:tcW w:w="7710" w:type="dxa"/>
            <w:gridSpan w:val="3"/>
          </w:tcPr>
          <w:p w14:paraId="463F7F92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品牌：</w:t>
            </w:r>
          </w:p>
        </w:tc>
      </w:tr>
    </w:tbl>
    <w:p w14:paraId="38A4180D">
      <w:pPr>
        <w:rPr>
          <w:rFonts w:ascii="微软雅黑" w:hAnsi="微软雅黑" w:eastAsia="微软雅黑" w:cs="微软雅黑"/>
          <w:b/>
          <w:color w:val="000000"/>
          <w:sz w:val="18"/>
          <w:szCs w:val="18"/>
          <w:highlight w:val="none"/>
        </w:rPr>
      </w:pP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>二、承办单位（乙方）：</w:t>
      </w:r>
    </w:p>
    <w:tbl>
      <w:tblPr>
        <w:tblStyle w:val="2"/>
        <w:tblW w:w="0" w:type="auto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4962"/>
        <w:gridCol w:w="1418"/>
        <w:gridCol w:w="2931"/>
      </w:tblGrid>
      <w:tr w14:paraId="73CC927F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113" w:hRule="atLeast"/>
          <w:jc w:val="center"/>
        </w:trPr>
        <w:tc>
          <w:tcPr>
            <w:tcW w:w="9311" w:type="dxa"/>
            <w:gridSpan w:val="3"/>
          </w:tcPr>
          <w:p w14:paraId="0D755B26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>中文名：</w:t>
            </w:r>
            <w:r>
              <w:rPr>
                <w:rFonts w:hint="eastAsia" w:ascii="微软雅黑" w:hAnsi="微软雅黑" w:eastAsia="微软雅黑" w:cs="微软雅黑"/>
                <w:b/>
                <w:bCs/>
                <w:kern w:val="0"/>
                <w:sz w:val="18"/>
                <w:szCs w:val="18"/>
                <w:highlight w:val="none"/>
              </w:rPr>
              <w:t>恒兴国际会展集团有限公司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 xml:space="preserve"> </w:t>
            </w:r>
          </w:p>
        </w:tc>
      </w:tr>
      <w:tr w14:paraId="40445364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6380" w:type="dxa"/>
            <w:gridSpan w:val="2"/>
          </w:tcPr>
          <w:p w14:paraId="38599E1F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地  址：地址：北京市通州区新华北路绿地中央广场二期20层</w:t>
            </w:r>
          </w:p>
        </w:tc>
        <w:tc>
          <w:tcPr>
            <w:tcW w:w="2931" w:type="dxa"/>
          </w:tcPr>
          <w:p w14:paraId="1B018D17">
            <w:pPr>
              <w:ind w:left="150"/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邮 编：101101</w:t>
            </w:r>
          </w:p>
        </w:tc>
      </w:tr>
      <w:tr w14:paraId="0B090CD8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4962" w:type="dxa"/>
          </w:tcPr>
          <w:p w14:paraId="4CFEC09D">
            <w:pPr>
              <w:rPr>
                <w:rFonts w:hint="default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电  话：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  <w:lang w:val="en-US" w:eastAsia="zh-CN"/>
              </w:rPr>
              <w:t>010-60565601</w:t>
            </w:r>
          </w:p>
        </w:tc>
        <w:tc>
          <w:tcPr>
            <w:tcW w:w="4349" w:type="dxa"/>
            <w:gridSpan w:val="2"/>
          </w:tcPr>
          <w:p w14:paraId="292B4986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传  真：010-60565633</w:t>
            </w:r>
          </w:p>
        </w:tc>
      </w:tr>
    </w:tbl>
    <w:p w14:paraId="28D858E2">
      <w:pPr>
        <w:rPr>
          <w:rFonts w:ascii="微软雅黑" w:hAnsi="微软雅黑" w:eastAsia="微软雅黑" w:cs="微软雅黑"/>
          <w:b/>
          <w:color w:val="000000"/>
          <w:sz w:val="18"/>
          <w:szCs w:val="18"/>
          <w:highlight w:val="none"/>
        </w:rPr>
      </w:pP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>三、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  <w:lang w:val="en-US" w:eastAsia="zh-CN"/>
        </w:rPr>
        <w:t>参赛展台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>费用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  <w:lang w:val="en-US" w:eastAsia="zh-CN"/>
        </w:rPr>
        <w:t>及申评奖项</w:t>
      </w: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  <w:highlight w:val="none"/>
        </w:rPr>
        <w:t>：</w:t>
      </w:r>
    </w:p>
    <w:tbl>
      <w:tblPr>
        <w:tblStyle w:val="2"/>
        <w:tblW w:w="9311" w:type="dxa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710"/>
        <w:gridCol w:w="813"/>
        <w:gridCol w:w="2743"/>
        <w:gridCol w:w="1874"/>
        <w:gridCol w:w="3171"/>
      </w:tblGrid>
      <w:tr w14:paraId="4E9738B1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1523" w:type="dxa"/>
            <w:gridSpan w:val="2"/>
            <w:vMerge w:val="restart"/>
            <w:vAlign w:val="center"/>
          </w:tcPr>
          <w:p w14:paraId="22EF81B3">
            <w:pPr>
              <w:jc w:val="both"/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展台号：</w:t>
            </w:r>
          </w:p>
        </w:tc>
        <w:tc>
          <w:tcPr>
            <w:tcW w:w="2743" w:type="dxa"/>
          </w:tcPr>
          <w:p w14:paraId="1BCA840C">
            <w:pPr>
              <w:rPr>
                <w:rFonts w:hint="default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none"/>
                <w:lang w:val="en-US" w:eastAsia="zh-CN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  <w:lang w:val="en-US" w:eastAsia="zh-CN"/>
              </w:rPr>
              <w:t xml:space="preserve">  光地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lang w:val="en-US" w:eastAsia="zh-CN"/>
              </w:rPr>
              <w:t>参赛展台</w:t>
            </w:r>
          </w:p>
        </w:tc>
        <w:tc>
          <w:tcPr>
            <w:tcW w:w="1874" w:type="dxa"/>
          </w:tcPr>
          <w:p w14:paraId="3E94682A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面积：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 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平米</w:t>
            </w:r>
          </w:p>
        </w:tc>
        <w:tc>
          <w:tcPr>
            <w:tcW w:w="3171" w:type="dxa"/>
            <w:vAlign w:val="center"/>
          </w:tcPr>
          <w:p w14:paraId="0CBFE7DF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金额:人民币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   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元</w:t>
            </w:r>
          </w:p>
        </w:tc>
      </w:tr>
      <w:tr w14:paraId="35B93D04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1523" w:type="dxa"/>
            <w:gridSpan w:val="2"/>
            <w:vMerge w:val="continue"/>
          </w:tcPr>
          <w:p w14:paraId="25D1564B">
            <w:pP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</w:p>
        </w:tc>
        <w:tc>
          <w:tcPr>
            <w:tcW w:w="2743" w:type="dxa"/>
          </w:tcPr>
          <w:p w14:paraId="049CDAE4">
            <w:pPr>
              <w:rPr>
                <w:rFonts w:hint="default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  <w:lang w:val="en-US" w:eastAsia="zh-CN"/>
              </w:rPr>
              <w:t xml:space="preserve">      标准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lang w:val="en-US" w:eastAsia="zh-CN"/>
              </w:rPr>
              <w:t>参赛展台</w:t>
            </w:r>
          </w:p>
        </w:tc>
        <w:tc>
          <w:tcPr>
            <w:tcW w:w="1874" w:type="dxa"/>
          </w:tcPr>
          <w:p w14:paraId="2E3BFBA2">
            <w:pP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highlight w:val="none"/>
              </w:rPr>
              <w:t>面积：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  <w:lang w:val="en-US" w:eastAsia="zh-CN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平米</w:t>
            </w:r>
          </w:p>
        </w:tc>
        <w:tc>
          <w:tcPr>
            <w:tcW w:w="3171" w:type="dxa"/>
            <w:shd w:val="clear" w:color="auto" w:fill="auto"/>
            <w:vAlign w:val="center"/>
          </w:tcPr>
          <w:p w14:paraId="0F45E669">
            <w:pPr>
              <w:rPr>
                <w:rFonts w:hint="eastAsia" w:ascii="微软雅黑" w:hAnsi="微软雅黑" w:eastAsia="微软雅黑" w:cs="微软雅黑"/>
                <w:bCs/>
                <w:color w:val="000000"/>
                <w:kern w:val="2"/>
                <w:sz w:val="18"/>
                <w:szCs w:val="18"/>
                <w:highlight w:val="none"/>
                <w:lang w:val="en-US" w:eastAsia="zh-CN" w:bidi="ar-SA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金额:人民币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  <w:lang w:val="en-US" w:eastAsia="zh-CN"/>
              </w:rPr>
              <w:t xml:space="preserve"> 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u w:val="single"/>
              </w:rPr>
              <w:t xml:space="preserve">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>元</w:t>
            </w:r>
          </w:p>
        </w:tc>
      </w:tr>
      <w:tr w14:paraId="371C537C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trHeight w:val="730" w:hRule="atLeast"/>
          <w:jc w:val="center"/>
        </w:trPr>
        <w:tc>
          <w:tcPr>
            <w:tcW w:w="710" w:type="dxa"/>
          </w:tcPr>
          <w:p w14:paraId="6D1A0DD6">
            <w:pP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>申评</w:t>
            </w:r>
          </w:p>
          <w:p w14:paraId="12020162">
            <w:pPr>
              <w:rPr>
                <w:rFonts w:hint="default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>奖项</w:t>
            </w:r>
          </w:p>
        </w:tc>
        <w:tc>
          <w:tcPr>
            <w:tcW w:w="8601" w:type="dxa"/>
            <w:gridSpan w:val="4"/>
          </w:tcPr>
          <w:p w14:paraId="14469F47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</w:pP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 xml:space="preserve">专精特新品类全案运营奖  </w:t>
            </w: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 xml:space="preserve">全品类供应全案运营奖 </w:t>
            </w:r>
          </w:p>
          <w:p w14:paraId="05AF4CDB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hint="default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</w:pP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/>
              </w:rPr>
              <w:t xml:space="preserve"> 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 xml:space="preserve">食安把控全案运营奖     </w:t>
            </w:r>
            <w:r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  <w:sym w:font="Wingdings 2" w:char="00A3"/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lang w:val="en-US" w:eastAsia="zh-CN"/>
              </w:rPr>
              <w:t xml:space="preserve"> 源头基地工厂</w:t>
            </w:r>
            <w:r>
              <w:rPr>
                <w:rFonts w:hint="eastAsia" w:ascii="微软雅黑" w:hAnsi="微软雅黑" w:eastAsia="微软雅黑" w:cs="微软雅黑"/>
                <w:bCs/>
                <w:color w:val="000000"/>
                <w:sz w:val="18"/>
                <w:szCs w:val="18"/>
                <w:lang w:val="en-US" w:eastAsia="zh-CN"/>
              </w:rPr>
              <w:t xml:space="preserve">全案运营奖 </w:t>
            </w:r>
          </w:p>
        </w:tc>
      </w:tr>
      <w:tr w14:paraId="3A9332CB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  <w:gridSpan w:val="5"/>
          </w:tcPr>
          <w:p w14:paraId="35A81A79">
            <w:pPr>
              <w:rPr>
                <w:rFonts w:ascii="微软雅黑" w:hAnsi="微软雅黑" w:eastAsia="微软雅黑" w:cs="微软雅黑"/>
                <w:bCs/>
                <w:color w:val="00000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  <w:lang w:val="en-US" w:eastAsia="zh-CN"/>
              </w:rPr>
              <w:t>参赛费用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  <w:highlight w:val="none"/>
              </w:rPr>
              <w:t xml:space="preserve">：（大写）    </w:t>
            </w:r>
            <w:r>
              <w:rPr>
                <w:rFonts w:hint="eastAsia" w:ascii="微软雅黑" w:hAnsi="微软雅黑" w:eastAsia="微软雅黑" w:cs="微软雅黑"/>
                <w:b/>
                <w:color w:val="000000"/>
                <w:sz w:val="18"/>
                <w:szCs w:val="18"/>
              </w:rPr>
              <w:t>元整      人民币 (          )</w:t>
            </w:r>
          </w:p>
        </w:tc>
      </w:tr>
    </w:tbl>
    <w:p w14:paraId="0C891461">
      <w:pPr>
        <w:rPr>
          <w:rFonts w:ascii="微软雅黑" w:hAnsi="微软雅黑" w:eastAsia="微软雅黑" w:cs="微软雅黑"/>
          <w:b/>
          <w:color w:val="000000"/>
          <w:sz w:val="18"/>
          <w:szCs w:val="18"/>
        </w:rPr>
      </w:pPr>
      <w:r>
        <w:rPr>
          <w:rFonts w:hint="eastAsia" w:ascii="微软雅黑" w:hAnsi="微软雅黑" w:eastAsia="微软雅黑" w:cs="微软雅黑"/>
          <w:b/>
          <w:color w:val="000000"/>
          <w:sz w:val="18"/>
          <w:szCs w:val="18"/>
        </w:rPr>
        <w:t>四、注意事项：</w:t>
      </w:r>
    </w:p>
    <w:tbl>
      <w:tblPr>
        <w:tblStyle w:val="2"/>
        <w:tblW w:w="9311" w:type="dxa"/>
        <w:jc w:val="center"/>
        <w:tblBorders>
          <w:top w:val="single" w:color="auto" w:sz="4" w:space="0"/>
          <w:left w:val="single" w:color="auto" w:sz="4" w:space="0"/>
          <w:bottom w:val="single" w:color="auto" w:sz="4" w:space="0"/>
          <w:right w:val="single" w:color="auto" w:sz="4" w:space="0"/>
          <w:insideH w:val="single" w:color="auto" w:sz="4" w:space="0"/>
          <w:insideV w:val="single" w:color="auto" w:sz="4" w:space="0"/>
        </w:tblBorders>
        <w:tblLayout w:type="fixed"/>
        <w:tblCellMar>
          <w:top w:w="0" w:type="dxa"/>
          <w:left w:w="108" w:type="dxa"/>
          <w:bottom w:w="0" w:type="dxa"/>
          <w:right w:w="108" w:type="dxa"/>
        </w:tblCellMar>
      </w:tblPr>
      <w:tblGrid>
        <w:gridCol w:w="9311"/>
      </w:tblGrid>
      <w:tr w14:paraId="4B7088F6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0FE2D93A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1、自本合同签订之日起，5个工作日内甲方需将全部参展费用或50%展位定金以汇款、支票或现金方式交至乙方，余款于2025年8月10日前付清，款额汇出后请将汇款凭证传真至乙方，以便查收。</w:t>
            </w:r>
          </w:p>
        </w:tc>
      </w:tr>
      <w:tr w14:paraId="381A72B9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0EDE31C5">
            <w:pPr>
              <w:autoSpaceDE w:val="0"/>
              <w:autoSpaceDN w:val="0"/>
              <w:adjustRightInd w:val="0"/>
              <w:spacing w:line="320" w:lineRule="exact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2、上述款额请通过银行汇至：</w:t>
            </w:r>
          </w:p>
          <w:p w14:paraId="7C1390CF">
            <w:pPr>
              <w:autoSpaceDE w:val="0"/>
              <w:autoSpaceDN w:val="0"/>
              <w:adjustRightInd w:val="0"/>
              <w:spacing w:line="320" w:lineRule="exact"/>
              <w:ind w:firstLine="264" w:firstLineChars="147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开户名称：恒兴国际会展集团有限公司</w:t>
            </w:r>
          </w:p>
          <w:p w14:paraId="3B0597DF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b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 xml:space="preserve">   开户银行：广发银行北京国展支行      账 号：137081516010022470</w:t>
            </w:r>
          </w:p>
        </w:tc>
      </w:tr>
      <w:tr w14:paraId="26EB8E23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68D46ED5">
            <w:pPr>
              <w:widowControl/>
              <w:spacing w:line="320" w:lineRule="exact"/>
              <w:jc w:val="left"/>
              <w:rPr>
                <w:rFonts w:hint="default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>3、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  <w:t>参赛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>最小租用面积为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  <w:t>9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>㎡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  <w:t>标准展位；</w:t>
            </w:r>
          </w:p>
          <w:p w14:paraId="5F8FB585">
            <w:pPr>
              <w:widowControl/>
              <w:spacing w:line="320" w:lineRule="exact"/>
              <w:jc w:val="left"/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</w:rPr>
              <w:t xml:space="preserve">   </w:t>
            </w: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  <w:t>光地特装可企业自行安排并向展馆方报备，亦可联系博览会承办方执行，特装合同另行签署；</w:t>
            </w:r>
          </w:p>
          <w:p w14:paraId="672DEBEB">
            <w:pPr>
              <w:widowControl/>
              <w:spacing w:line="320" w:lineRule="exact"/>
              <w:jc w:val="left"/>
              <w:rPr>
                <w:rFonts w:hint="default" w:ascii="微软雅黑" w:hAnsi="微软雅黑" w:eastAsia="微软雅黑" w:cs="微软雅黑"/>
                <w:kern w:val="0"/>
                <w:sz w:val="18"/>
                <w:szCs w:val="18"/>
                <w:lang w:val="en-US" w:eastAsia="zh-CN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  <w:highlight w:val="none"/>
                <w:lang w:val="en-US" w:eastAsia="zh-CN"/>
              </w:rPr>
              <w:t xml:space="preserve">   参赛所需动力电及变电装置非免费提供，请详细咨询承办方（乙方）客服人员。</w:t>
            </w:r>
          </w:p>
        </w:tc>
      </w:tr>
      <w:tr w14:paraId="244E0856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5195CE47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4、展位分配按“先预定交费，先分配落实“的原则。如甲方未按合同要求日期付款，则乙方有权将展位重新安排。</w:t>
            </w:r>
          </w:p>
        </w:tc>
      </w:tr>
      <w:tr w14:paraId="04C824C5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31B0F563">
            <w:pPr>
              <w:autoSpaceDE w:val="0"/>
              <w:autoSpaceDN w:val="0"/>
              <w:adjustRightInd w:val="0"/>
              <w:spacing w:line="320" w:lineRule="exact"/>
              <w:ind w:left="270" w:hanging="270" w:hangingChars="1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5、甲方必须遵守《参展商手册》中有关规定，特别是关于展台搭建等消防安全管理的规定，确保展出安全有序。</w:t>
            </w:r>
          </w:p>
        </w:tc>
      </w:tr>
      <w:tr w14:paraId="79319959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1E58FFED">
            <w:pPr>
              <w:autoSpaceDE w:val="0"/>
              <w:autoSpaceDN w:val="0"/>
              <w:adjustRightInd w:val="0"/>
              <w:spacing w:line="320" w:lineRule="exact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6、甲方在设计、搭建展位以及摆放展品、展具时不得占用和阻挡观众通道。</w:t>
            </w:r>
          </w:p>
        </w:tc>
      </w:tr>
      <w:tr w14:paraId="6CACC656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4F53072B">
            <w:pPr>
              <w:autoSpaceDE w:val="0"/>
              <w:autoSpaceDN w:val="0"/>
              <w:adjustRightInd w:val="0"/>
              <w:spacing w:line="320" w:lineRule="exact"/>
              <w:ind w:left="174" w:leftChars="-217" w:hanging="630" w:hangingChars="3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>7、  7、乙方确保展会如期顺利召开，如因不可抗力因素（自然灾害、疫情、政府政策等）导致博览会不能如期举办，乙方提前书面通知甲方。如博览会取消，则乙方退还甲方已付费用。</w:t>
            </w:r>
          </w:p>
        </w:tc>
      </w:tr>
      <w:tr w14:paraId="419A4FE5">
        <w:tblPrEx>
          <w:tblBorders>
            <w:top w:val="single" w:color="auto" w:sz="4" w:space="0"/>
            <w:left w:val="single" w:color="auto" w:sz="4" w:space="0"/>
            <w:bottom w:val="single" w:color="auto" w:sz="4" w:space="0"/>
            <w:right w:val="single" w:color="auto" w:sz="4" w:space="0"/>
            <w:insideH w:val="single" w:color="auto" w:sz="4" w:space="0"/>
            <w:insideV w:val="single" w:color="auto" w:sz="4" w:space="0"/>
          </w:tblBorders>
          <w:tblCellMar>
            <w:top w:w="0" w:type="dxa"/>
            <w:left w:w="108" w:type="dxa"/>
            <w:bottom w:w="0" w:type="dxa"/>
            <w:right w:w="108" w:type="dxa"/>
          </w:tblCellMar>
        </w:tblPrEx>
        <w:trPr>
          <w:jc w:val="center"/>
        </w:trPr>
        <w:tc>
          <w:tcPr>
            <w:tcW w:w="9311" w:type="dxa"/>
          </w:tcPr>
          <w:p w14:paraId="16BF8290">
            <w:pPr>
              <w:autoSpaceDE w:val="0"/>
              <w:autoSpaceDN w:val="0"/>
              <w:adjustRightInd w:val="0"/>
              <w:spacing w:line="320" w:lineRule="exact"/>
              <w:ind w:left="174" w:leftChars="-217" w:hanging="630" w:hangingChars="350"/>
              <w:jc w:val="left"/>
              <w:rPr>
                <w:rFonts w:ascii="微软雅黑" w:hAnsi="微软雅黑" w:eastAsia="微软雅黑" w:cs="微软雅黑"/>
                <w:kern w:val="0"/>
                <w:sz w:val="18"/>
                <w:szCs w:val="18"/>
              </w:rPr>
            </w:pPr>
            <w:r>
              <w:rPr>
                <w:rFonts w:hint="eastAsia" w:ascii="微软雅黑" w:hAnsi="微软雅黑" w:eastAsia="微软雅黑" w:cs="微软雅黑"/>
                <w:kern w:val="0"/>
                <w:sz w:val="18"/>
                <w:szCs w:val="18"/>
              </w:rPr>
              <w:t xml:space="preserve">     8、本合同一式两份，甲乙双方各执一份。本合同一经签订，具有法律效力。本合同原件、扫描件、传真件都具有同等法律效力。除因不可抗力，甲方未能参加博览会，乙方具有向甲方追缴展位欠款及相关损失的权利。</w:t>
            </w:r>
          </w:p>
        </w:tc>
      </w:tr>
    </w:tbl>
    <w:p w14:paraId="442B3F9B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textAlignment w:val="auto"/>
        <w:rPr>
          <w:rFonts w:hint="eastAsia"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>参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赛（展）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单位（甲方）：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 xml:space="preserve">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 xml:space="preserve">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承办单位（乙方）： </w:t>
      </w:r>
    </w:p>
    <w:p w14:paraId="036695E8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ind w:left="4000" w:leftChars="0" w:firstLine="500" w:firstLineChars="0"/>
        <w:textAlignment w:val="auto"/>
        <w:rPr>
          <w:rFonts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恒兴国际会展集团有限公司 </w:t>
      </w:r>
    </w:p>
    <w:p w14:paraId="3C6D821D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jc w:val="left"/>
        <w:textAlignment w:val="auto"/>
        <w:rPr>
          <w:rFonts w:ascii="微软雅黑" w:hAnsi="微软雅黑" w:eastAsia="微软雅黑" w:cs="微软雅黑"/>
          <w:bCs/>
          <w:color w:val="000000"/>
          <w:szCs w:val="21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盖章：                  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盖章：                                             </w:t>
      </w:r>
    </w:p>
    <w:p w14:paraId="71AE7A44">
      <w:pPr>
        <w:keepNext w:val="0"/>
        <w:keepLines w:val="0"/>
        <w:pageBreakBefore w:val="0"/>
        <w:widowControl w:val="0"/>
        <w:kinsoku/>
        <w:wordWrap/>
        <w:overflowPunct/>
        <w:topLinePunct w:val="0"/>
        <w:autoSpaceDE/>
        <w:autoSpaceDN/>
        <w:bidi w:val="0"/>
        <w:adjustRightInd/>
        <w:snapToGrid/>
        <w:spacing w:line="360" w:lineRule="auto"/>
        <w:textAlignment w:val="auto"/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</w:pPr>
      <w:r>
        <w:rPr>
          <w:rFonts w:hint="eastAsia" w:ascii="微软雅黑" w:hAnsi="微软雅黑" w:eastAsia="微软雅黑" w:cs="微软雅黑"/>
          <w:bCs/>
          <w:color w:val="000000"/>
          <w:szCs w:val="21"/>
        </w:rPr>
        <w:t>202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6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 xml:space="preserve">年   月   日                     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ab/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>202</w:t>
      </w:r>
      <w:r>
        <w:rPr>
          <w:rFonts w:hint="eastAsia" w:ascii="微软雅黑" w:hAnsi="微软雅黑" w:eastAsia="微软雅黑" w:cs="微软雅黑"/>
          <w:bCs/>
          <w:color w:val="000000"/>
          <w:szCs w:val="21"/>
          <w:lang w:val="en-US" w:eastAsia="zh-CN"/>
        </w:rPr>
        <w:t>6</w:t>
      </w:r>
      <w:r>
        <w:rPr>
          <w:rFonts w:hint="eastAsia" w:ascii="微软雅黑" w:hAnsi="微软雅黑" w:eastAsia="微软雅黑" w:cs="微软雅黑"/>
          <w:bCs/>
          <w:color w:val="000000"/>
          <w:szCs w:val="21"/>
        </w:rPr>
        <w:t>年   月    日</w:t>
      </w:r>
    </w:p>
    <w:p w14:paraId="54E8E365"/>
    <w:sectPr>
      <w:pgSz w:w="11906" w:h="16838"/>
      <w:pgMar w:top="1440" w:right="1800" w:bottom="698" w:left="1800" w:header="851" w:footer="992" w:gutter="0"/>
      <w:cols w:space="425" w:num="1"/>
      <w:docGrid w:type="lines" w:linePitch="312" w:charSpace="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86"/>
    <w:family w:val="auto"/>
    <w:pitch w:val="default"/>
    <w:sig w:usb0="E0002EFF" w:usb1="C000785B" w:usb2="00000009" w:usb3="00000000" w:csb0="400001FF" w:csb1="FFFF0000"/>
  </w:font>
  <w:font w:name="宋体">
    <w:panose1 w:val="02010600030101010101"/>
    <w:charset w:val="7A"/>
    <w:family w:val="auto"/>
    <w:pitch w:val="default"/>
    <w:sig w:usb0="00000203" w:usb1="288F0000" w:usb2="00000006" w:usb3="00000000" w:csb0="00040001" w:csb1="00000000"/>
  </w:font>
  <w:font w:name="Wingdings">
    <w:panose1 w:val="05000000000000000000"/>
    <w:charset w:val="02"/>
    <w:family w:val="auto"/>
    <w:pitch w:val="default"/>
    <w:sig w:usb0="00000000" w:usb1="00000000" w:usb2="00000000" w:usb3="00000000" w:csb0="80000000" w:csb1="00000000"/>
  </w:font>
  <w:font w:name="Arial">
    <w:panose1 w:val="020B0604020202020204"/>
    <w:charset w:val="01"/>
    <w:family w:val="swiss"/>
    <w:pitch w:val="default"/>
    <w:sig w:usb0="E0002EFF" w:usb1="C000785B" w:usb2="00000009" w:usb3="00000000" w:csb0="400001FF" w:csb1="FFFF0000"/>
  </w:font>
  <w:font w:name="黑体">
    <w:panose1 w:val="02010609060101010101"/>
    <w:charset w:val="86"/>
    <w:family w:val="auto"/>
    <w:pitch w:val="default"/>
    <w:sig w:usb0="800002BF" w:usb1="38CF7CFA" w:usb2="00000016" w:usb3="00000000" w:csb0="00040001" w:csb1="00000000"/>
  </w:font>
  <w:font w:name="Courier New">
    <w:panose1 w:val="02070309020205020404"/>
    <w:charset w:val="01"/>
    <w:family w:val="modern"/>
    <w:pitch w:val="default"/>
    <w:sig w:usb0="E0002EFF" w:usb1="C0007843" w:usb2="00000009" w:usb3="00000000" w:csb0="400001FF" w:csb1="FFFF0000"/>
  </w:font>
  <w:font w:name="Symbol">
    <w:panose1 w:val="05050102010706020507"/>
    <w:charset w:val="02"/>
    <w:family w:val="roman"/>
    <w:pitch w:val="default"/>
    <w:sig w:usb0="00000000" w:usb1="00000000" w:usb2="00000000" w:usb3="00000000" w:csb0="80000000" w:csb1="00000000"/>
  </w:font>
  <w:font w:name="Calibri">
    <w:panose1 w:val="020F0502020204030204"/>
    <w:charset w:val="00"/>
    <w:family w:val="swiss"/>
    <w:pitch w:val="default"/>
    <w:sig w:usb0="E4002EFF" w:usb1="C200247B" w:usb2="00000009" w:usb3="00000000" w:csb0="200001FF" w:csb1="00000000"/>
  </w:font>
  <w:font w:name="微软雅黑">
    <w:panose1 w:val="020B0503020204020204"/>
    <w:charset w:val="86"/>
    <w:family w:val="auto"/>
    <w:pitch w:val="default"/>
    <w:sig w:usb0="80000287" w:usb1="2ACF3C50" w:usb2="00000016" w:usb3="00000000" w:csb0="0004001F" w:csb1="00000000"/>
  </w:font>
  <w:font w:name="Wingdings 2">
    <w:panose1 w:val="05020102010507070707"/>
    <w:charset w:val="00"/>
    <w:family w:val="decorative"/>
    <w:pitch w:val="default"/>
    <w:sig w:usb0="00000000" w:usb1="00000000" w:usb2="00000000" w:usb3="00000000" w:csb0="80000000" w:csb1="00000000"/>
  </w:font>
</w:font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xmlns:wpsCustomData="http://www.wps.cn/officeDocument/2013/wpsCustomData" mc:Ignorable="w14">
  <w:zoom w:percent="90"/>
  <w:embedSystemFonts/>
  <w:bordersDoNotSurroundHeader w:val="1"/>
  <w:bordersDoNotSurroundFooter w:val="1"/>
  <w:documentProtection w:enforcement="0"/>
  <w:defaultTabStop w:val="420"/>
  <w:drawingGridVerticalSpacing w:val="156"/>
  <w:displayHorizontalDrawingGridEvery w:val="0"/>
  <w:displayVerticalDrawingGridEvery w:val="2"/>
  <w:characterSpacingControl w:val="compressPunctuation"/>
  <w:compat>
    <w:spaceForUL/>
    <w:balanceSingleByteDoubleByteWidth/>
    <w:doNotLeaveBackslashAlone/>
    <w:ulTrailSpace/>
    <w:doNotExpandShiftReturn/>
    <w:adjustLineHeightInTable/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5FE73AB"/>
    <w:rsid w:val="05FE73A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</w:settings>
</file>

<file path=word/styles.xml><?xml version="1.0" encoding="utf-8"?>
<w:style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="http://schemas.openxmlformats.org/wordprocessingml/2006/main" xmlns:w14="http://schemas.microsoft.com/office/word/2010/wordml" xmlns:w10="urn:schemas-microsoft-com:office:word" xmlns:sl="http://schemas.openxmlformats.org/schemaLibrary/2006/main" xmlns:wpsCustomData="http://www.wps.cn/officeDocument/2013/wpsCustomData" mc:Ignorable="w14">
  <w:docDefaults>
    <w:rPrDefault>
      <w:rPr>
        <w:rFonts w:asciiTheme="minorHAnsi" w:hAnsiTheme="minorHAnsi" w:eastAsiaTheme="minorEastAsia" w:cstheme="minorBidi"/>
      </w:rPr>
    </w:rPrDefault>
    <w:pPrDefault/>
  </w:docDefaults>
  <w:latentStyles w:count="260" w:defQFormat="0" w:defUnhideWhenUsed="1" w:defSemiHidden="1" w:defUIPriority="99" w:defLockedState="0">
    <w:lsdException w:qFormat="1" w:unhideWhenUsed="0" w:uiPriority="0" w:semiHidden="0" w:name="Normal"/>
    <w:lsdException w:qFormat="1" w:unhideWhenUsed="0" w:uiPriority="0" w:semiHidden="0" w:name="heading 1"/>
    <w:lsdException w:qFormat="1" w:uiPriority="0" w:name="heading 2"/>
    <w:lsdException w:qFormat="1" w:uiPriority="0" w:name="heading 3"/>
    <w:lsdException w:qFormat="1" w:uiPriority="0" w:name="heading 4"/>
    <w:lsdException w:qFormat="1" w:uiPriority="0" w:name="heading 5"/>
    <w:lsdException w:qFormat="1" w:uiPriority="0" w:name="heading 6"/>
    <w:lsdException w:qFormat="1" w:uiPriority="0" w:name="heading 7"/>
    <w:lsdException w:qFormat="1" w:uiPriority="0" w:name="heading 8"/>
    <w:lsdException w:qFormat="1" w:uiPriority="0" w:name="heading 9"/>
    <w:lsdException w:unhideWhenUsed="0" w:uiPriority="0" w:semiHidden="0" w:name="index 1"/>
    <w:lsdException w:unhideWhenUsed="0" w:uiPriority="0" w:semiHidden="0" w:name="index 2"/>
    <w:lsdException w:unhideWhenUsed="0" w:uiPriority="0" w:semiHidden="0" w:name="index 3"/>
    <w:lsdException w:unhideWhenUsed="0" w:uiPriority="0" w:semiHidden="0" w:name="index 4"/>
    <w:lsdException w:unhideWhenUsed="0" w:uiPriority="0" w:semiHidden="0" w:name="index 5"/>
    <w:lsdException w:unhideWhenUsed="0" w:uiPriority="0" w:semiHidden="0" w:name="index 6"/>
    <w:lsdException w:unhideWhenUsed="0" w:uiPriority="0" w:semiHidden="0" w:name="index 7"/>
    <w:lsdException w:unhideWhenUsed="0" w:uiPriority="0" w:semiHidden="0" w:name="index 8"/>
    <w:lsdException w:unhideWhenUsed="0" w:uiPriority="0" w:semiHidden="0" w:name="index 9"/>
    <w:lsdException w:unhideWhenUsed="0" w:uiPriority="0" w:semiHidden="0" w:name="toc 1"/>
    <w:lsdException w:unhideWhenUsed="0" w:uiPriority="0" w:semiHidden="0" w:name="toc 2"/>
    <w:lsdException w:unhideWhenUsed="0" w:uiPriority="0" w:semiHidden="0" w:name="toc 3"/>
    <w:lsdException w:unhideWhenUsed="0" w:uiPriority="0" w:semiHidden="0" w:name="toc 4"/>
    <w:lsdException w:unhideWhenUsed="0" w:uiPriority="0" w:semiHidden="0" w:name="toc 5"/>
    <w:lsdException w:unhideWhenUsed="0" w:uiPriority="0" w:semiHidden="0" w:name="toc 6"/>
    <w:lsdException w:unhideWhenUsed="0" w:uiPriority="0" w:semiHidden="0" w:name="toc 7"/>
    <w:lsdException w:unhideWhenUsed="0" w:uiPriority="0" w:semiHidden="0" w:name="toc 8"/>
    <w:lsdException w:unhideWhenUsed="0" w:uiPriority="0" w:semiHidden="0" w:name="toc 9"/>
    <w:lsdException w:unhideWhenUsed="0" w:uiPriority="0" w:semiHidden="0" w:name="Normal Indent"/>
    <w:lsdException w:unhideWhenUsed="0" w:uiPriority="0" w:semiHidden="0" w:name="footnote text"/>
    <w:lsdException w:unhideWhenUsed="0" w:uiPriority="0" w:semiHidden="0" w:name="annotation text"/>
    <w:lsdException w:unhideWhenUsed="0" w:uiPriority="0" w:semiHidden="0" w:name="header"/>
    <w:lsdException w:unhideWhenUsed="0" w:uiPriority="0" w:semiHidden="0" w:name="footer"/>
    <w:lsdException w:unhideWhenUsed="0" w:uiPriority="0" w:semiHidden="0" w:name="index heading"/>
    <w:lsdException w:qFormat="1" w:uiPriority="0" w:name="caption"/>
    <w:lsdException w:unhideWhenUsed="0" w:uiPriority="0" w:semiHidden="0" w:name="table of figures"/>
    <w:lsdException w:unhideWhenUsed="0" w:uiPriority="0" w:semiHidden="0" w:name="envelope address"/>
    <w:lsdException w:unhideWhenUsed="0" w:uiPriority="0" w:semiHidden="0" w:name="envelope return"/>
    <w:lsdException w:unhideWhenUsed="0" w:uiPriority="0" w:semiHidden="0" w:name="footnote reference"/>
    <w:lsdException w:unhideWhenUsed="0" w:uiPriority="0" w:semiHidden="0" w:name="annotation reference"/>
    <w:lsdException w:unhideWhenUsed="0" w:uiPriority="0" w:semiHidden="0" w:name="line number"/>
    <w:lsdException w:unhideWhenUsed="0" w:uiPriority="0" w:semiHidden="0" w:name="page number"/>
    <w:lsdException w:unhideWhenUsed="0" w:uiPriority="0" w:semiHidden="0" w:name="endnote reference"/>
    <w:lsdException w:unhideWhenUsed="0" w:uiPriority="0" w:semiHidden="0" w:name="endnote text"/>
    <w:lsdException w:unhideWhenUsed="0" w:uiPriority="0" w:semiHidden="0" w:name="table of authorities"/>
    <w:lsdException w:unhideWhenUsed="0" w:uiPriority="0" w:semiHidden="0" w:name="macro"/>
    <w:lsdException w:unhideWhenUsed="0" w:uiPriority="0" w:semiHidden="0" w:name="toa heading"/>
    <w:lsdException w:unhideWhenUsed="0" w:uiPriority="0" w:semiHidden="0" w:name="List"/>
    <w:lsdException w:unhideWhenUsed="0" w:uiPriority="0" w:semiHidden="0" w:name="List Bullet"/>
    <w:lsdException w:unhideWhenUsed="0" w:uiPriority="0" w:semiHidden="0" w:name="List Number"/>
    <w:lsdException w:unhideWhenUsed="0" w:uiPriority="0" w:semiHidden="0" w:name="List 2"/>
    <w:lsdException w:unhideWhenUsed="0" w:uiPriority="0" w:semiHidden="0" w:name="List 3"/>
    <w:lsdException w:unhideWhenUsed="0" w:uiPriority="0" w:semiHidden="0" w:name="List 4"/>
    <w:lsdException w:unhideWhenUsed="0" w:uiPriority="0" w:semiHidden="0" w:name="List 5"/>
    <w:lsdException w:unhideWhenUsed="0" w:uiPriority="0" w:semiHidden="0" w:name="List Bullet 2"/>
    <w:lsdException w:unhideWhenUsed="0" w:uiPriority="0" w:semiHidden="0" w:name="List Bullet 3"/>
    <w:lsdException w:unhideWhenUsed="0" w:uiPriority="0" w:semiHidden="0" w:name="List Bullet 4"/>
    <w:lsdException w:unhideWhenUsed="0" w:uiPriority="0" w:semiHidden="0" w:name="List Bullet 5"/>
    <w:lsdException w:unhideWhenUsed="0" w:uiPriority="0" w:semiHidden="0" w:name="List Number 2"/>
    <w:lsdException w:unhideWhenUsed="0" w:uiPriority="0" w:semiHidden="0" w:name="List Number 3"/>
    <w:lsdException w:unhideWhenUsed="0" w:uiPriority="0" w:semiHidden="0" w:name="List Number 4"/>
    <w:lsdException w:unhideWhenUsed="0" w:uiPriority="0" w:semiHidden="0" w:name="List Number 5"/>
    <w:lsdException w:qFormat="1" w:unhideWhenUsed="0" w:uiPriority="0" w:semiHidden="0" w:name="Title"/>
    <w:lsdException w:unhideWhenUsed="0" w:uiPriority="0" w:semiHidden="0" w:name="Closing"/>
    <w:lsdException w:unhideWhenUsed="0" w:uiPriority="0" w:semiHidden="0" w:name="Signature"/>
    <w:lsdException w:unhideWhenUsed="0" w:uiPriority="0" w:name="Default Paragraph Font"/>
    <w:lsdException w:unhideWhenUsed="0" w:uiPriority="0" w:semiHidden="0" w:name="Body Text"/>
    <w:lsdException w:unhideWhenUsed="0" w:uiPriority="0" w:semiHidden="0" w:name="Body Text Indent"/>
    <w:lsdException w:unhideWhenUsed="0" w:uiPriority="0" w:semiHidden="0" w:name="List Continue"/>
    <w:lsdException w:unhideWhenUsed="0" w:uiPriority="0" w:semiHidden="0" w:name="List Continue 2"/>
    <w:lsdException w:unhideWhenUsed="0" w:uiPriority="0" w:semiHidden="0" w:name="List Continue 3"/>
    <w:lsdException w:unhideWhenUsed="0" w:uiPriority="0" w:semiHidden="0" w:name="List Continue 4"/>
    <w:lsdException w:unhideWhenUsed="0" w:uiPriority="0" w:semiHidden="0" w:name="List Continue 5"/>
    <w:lsdException w:unhideWhenUsed="0" w:uiPriority="0" w:semiHidden="0" w:name="Message Header"/>
    <w:lsdException w:qFormat="1" w:unhideWhenUsed="0" w:uiPriority="0" w:semiHidden="0" w:name="Subtitle"/>
    <w:lsdException w:unhideWhenUsed="0" w:uiPriority="0" w:semiHidden="0" w:name="Salutation"/>
    <w:lsdException w:unhideWhenUsed="0" w:uiPriority="0" w:semiHidden="0" w:name="Date"/>
    <w:lsdException w:unhideWhenUsed="0" w:uiPriority="0" w:semiHidden="0" w:name="Body Text First Indent"/>
    <w:lsdException w:unhideWhenUsed="0" w:uiPriority="0" w:semiHidden="0" w:name="Body Text First Indent 2"/>
    <w:lsdException w:unhideWhenUsed="0" w:uiPriority="0" w:semiHidden="0" w:name="Note Heading"/>
    <w:lsdException w:unhideWhenUsed="0" w:uiPriority="0" w:semiHidden="0" w:name="Body Text 2"/>
    <w:lsdException w:unhideWhenUsed="0" w:uiPriority="0" w:semiHidden="0" w:name="Body Text 3"/>
    <w:lsdException w:unhideWhenUsed="0" w:uiPriority="0" w:semiHidden="0" w:name="Body Text Indent 2"/>
    <w:lsdException w:unhideWhenUsed="0" w:uiPriority="0" w:semiHidden="0" w:name="Body Text Indent 3"/>
    <w:lsdException w:unhideWhenUsed="0" w:uiPriority="0" w:semiHidden="0" w:name="Block Text"/>
    <w:lsdException w:unhideWhenUsed="0" w:uiPriority="0" w:semiHidden="0" w:name="Hyperlink"/>
    <w:lsdException w:unhideWhenUsed="0" w:uiPriority="0" w:semiHidden="0" w:name="FollowedHyperlink"/>
    <w:lsdException w:qFormat="1" w:unhideWhenUsed="0" w:uiPriority="0" w:semiHidden="0" w:name="Strong"/>
    <w:lsdException w:qFormat="1" w:unhideWhenUsed="0" w:uiPriority="0" w:semiHidden="0" w:name="Emphasis"/>
    <w:lsdException w:unhideWhenUsed="0" w:uiPriority="0" w:semiHidden="0" w:name="Document Map"/>
    <w:lsdException w:unhideWhenUsed="0" w:uiPriority="0" w:semiHidden="0" w:name="Plain Text"/>
    <w:lsdException w:unhideWhenUsed="0" w:uiPriority="0" w:semiHidden="0" w:name="E-mail Signature"/>
    <w:lsdException w:unhideWhenUsed="0" w:uiPriority="0" w:semiHidden="0" w:name="Normal (Web)"/>
    <w:lsdException w:unhideWhenUsed="0" w:uiPriority="0" w:semiHidden="0" w:name="HTML Acronym"/>
    <w:lsdException w:unhideWhenUsed="0" w:uiPriority="0" w:semiHidden="0" w:name="HTML Address"/>
    <w:lsdException w:unhideWhenUsed="0" w:uiPriority="0" w:semiHidden="0" w:name="HTML Cite"/>
    <w:lsdException w:unhideWhenUsed="0" w:uiPriority="0" w:semiHidden="0" w:name="HTML Code"/>
    <w:lsdException w:unhideWhenUsed="0" w:uiPriority="0" w:semiHidden="0" w:name="HTML Definition"/>
    <w:lsdException w:unhideWhenUsed="0" w:uiPriority="0" w:semiHidden="0" w:name="HTML Keyboard"/>
    <w:lsdException w:unhideWhenUsed="0" w:uiPriority="0" w:semiHidden="0" w:name="HTML Preformatted"/>
    <w:lsdException w:unhideWhenUsed="0" w:uiPriority="0" w:semiHidden="0" w:name="HTML Sample"/>
    <w:lsdException w:unhideWhenUsed="0" w:uiPriority="0" w:semiHidden="0" w:name="HTML Typewriter"/>
    <w:lsdException w:unhideWhenUsed="0" w:uiPriority="0" w:semiHidden="0" w:name="HTML Variable"/>
    <w:lsdException w:unhideWhenUsed="0" w:uiPriority="0" w:name="Normal Table"/>
    <w:lsdException w:unhideWhenUsed="0" w:uiPriority="0" w:semiHidden="0" w:name="annotation subject"/>
    <w:lsdException w:unhideWhenUsed="0" w:uiPriority="0" w:semiHidden="0" w:name="Table Simple 1"/>
    <w:lsdException w:unhideWhenUsed="0" w:uiPriority="0" w:semiHidden="0" w:name="Table Simple 2"/>
    <w:lsdException w:unhideWhenUsed="0" w:uiPriority="0" w:semiHidden="0" w:name="Table Simple 3"/>
    <w:lsdException w:unhideWhenUsed="0" w:uiPriority="0" w:semiHidden="0" w:name="Table Classic 1"/>
    <w:lsdException w:unhideWhenUsed="0" w:uiPriority="0" w:semiHidden="0" w:name="Table Classic 2"/>
    <w:lsdException w:unhideWhenUsed="0" w:uiPriority="0" w:semiHidden="0" w:name="Table Classic 3"/>
    <w:lsdException w:unhideWhenUsed="0" w:uiPriority="0" w:semiHidden="0" w:name="Table Classic 4"/>
    <w:lsdException w:unhideWhenUsed="0" w:uiPriority="0" w:semiHidden="0" w:name="Table Colorful 1"/>
    <w:lsdException w:unhideWhenUsed="0" w:uiPriority="0" w:semiHidden="0" w:name="Table Colorful 2"/>
    <w:lsdException w:unhideWhenUsed="0" w:uiPriority="0" w:semiHidden="0" w:name="Table Colorful 3"/>
    <w:lsdException w:unhideWhenUsed="0" w:uiPriority="0" w:semiHidden="0" w:name="Table Columns 1"/>
    <w:lsdException w:unhideWhenUsed="0" w:uiPriority="0" w:semiHidden="0" w:name="Table Columns 2"/>
    <w:lsdException w:unhideWhenUsed="0" w:uiPriority="0" w:semiHidden="0" w:name="Table Columns 3"/>
    <w:lsdException w:unhideWhenUsed="0" w:uiPriority="0" w:semiHidden="0" w:name="Table Columns 4"/>
    <w:lsdException w:unhideWhenUsed="0" w:uiPriority="0" w:semiHidden="0" w:name="Table Columns 5"/>
    <w:lsdException w:unhideWhenUsed="0" w:uiPriority="0" w:semiHidden="0" w:name="Table Grid 1"/>
    <w:lsdException w:unhideWhenUsed="0" w:uiPriority="0" w:semiHidden="0" w:name="Table Grid 2"/>
    <w:lsdException w:unhideWhenUsed="0" w:uiPriority="0" w:semiHidden="0" w:name="Table Grid 3"/>
    <w:lsdException w:unhideWhenUsed="0" w:uiPriority="0" w:semiHidden="0" w:name="Table Grid 4"/>
    <w:lsdException w:unhideWhenUsed="0" w:uiPriority="0" w:semiHidden="0" w:name="Table Grid 5"/>
    <w:lsdException w:unhideWhenUsed="0" w:uiPriority="0" w:semiHidden="0" w:name="Table Grid 6"/>
    <w:lsdException w:unhideWhenUsed="0" w:uiPriority="0" w:semiHidden="0" w:name="Table Grid 7"/>
    <w:lsdException w:unhideWhenUsed="0" w:uiPriority="0" w:semiHidden="0" w:name="Table Grid 8"/>
    <w:lsdException w:unhideWhenUsed="0" w:uiPriority="0" w:semiHidden="0" w:name="Table List 1"/>
    <w:lsdException w:unhideWhenUsed="0" w:uiPriority="0" w:semiHidden="0" w:name="Table List 2"/>
    <w:lsdException w:unhideWhenUsed="0" w:uiPriority="0" w:semiHidden="0" w:name="Table List 3"/>
    <w:lsdException w:unhideWhenUsed="0" w:uiPriority="0" w:semiHidden="0" w:name="Table List 4"/>
    <w:lsdException w:unhideWhenUsed="0" w:uiPriority="0" w:semiHidden="0" w:name="Table List 5"/>
    <w:lsdException w:unhideWhenUsed="0" w:uiPriority="0" w:semiHidden="0" w:name="Table List 6"/>
    <w:lsdException w:unhideWhenUsed="0" w:uiPriority="0" w:semiHidden="0" w:name="Table List 7"/>
    <w:lsdException w:unhideWhenUsed="0" w:uiPriority="0" w:semiHidden="0" w:name="Table List 8"/>
    <w:lsdException w:unhideWhenUsed="0" w:uiPriority="0" w:semiHidden="0" w:name="Table 3D effects 1"/>
    <w:lsdException w:unhideWhenUsed="0" w:uiPriority="0" w:semiHidden="0" w:name="Table 3D effects 2"/>
    <w:lsdException w:unhideWhenUsed="0" w:uiPriority="0" w:semiHidden="0" w:name="Table 3D effects 3"/>
    <w:lsdException w:unhideWhenUsed="0" w:uiPriority="0" w:semiHidden="0" w:name="Table Contemporary"/>
    <w:lsdException w:unhideWhenUsed="0" w:uiPriority="0" w:semiHidden="0" w:name="Table Elegant"/>
    <w:lsdException w:unhideWhenUsed="0" w:uiPriority="0" w:semiHidden="0" w:name="Table Professional"/>
    <w:lsdException w:unhideWhenUsed="0" w:uiPriority="0" w:semiHidden="0" w:name="Table Subtle 1"/>
    <w:lsdException w:unhideWhenUsed="0" w:uiPriority="0" w:semiHidden="0" w:name="Table Subtle 2"/>
    <w:lsdException w:unhideWhenUsed="0" w:uiPriority="0" w:semiHidden="0" w:name="Table Web 1"/>
    <w:lsdException w:unhideWhenUsed="0" w:uiPriority="0" w:semiHidden="0" w:name="Table Web 2"/>
    <w:lsdException w:unhideWhenUsed="0" w:uiPriority="0" w:semiHidden="0" w:name="Table Web 3"/>
    <w:lsdException w:unhideWhenUsed="0" w:uiPriority="0" w:semiHidden="0" w:name="Balloon Text"/>
    <w:lsdException w:unhideWhenUsed="0" w:uiPriority="0" w:semiHidden="0" w:name="Table Grid"/>
    <w:lsdException w:unhideWhenUsed="0" w:uiPriority="0" w:semiHidden="0" w:name="Table Theme"/>
    <w:lsdException w:unhideWhenUsed="0" w:uiPriority="60" w:semiHidden="0" w:name="Light Shading"/>
    <w:lsdException w:unhideWhenUsed="0" w:uiPriority="61" w:semiHidden="0" w:name="Light List"/>
    <w:lsdException w:unhideWhenUsed="0" w:uiPriority="62" w:semiHidden="0" w:name="Light Grid"/>
    <w:lsdException w:unhideWhenUsed="0" w:uiPriority="63" w:semiHidden="0" w:name="Medium Shading 1"/>
    <w:lsdException w:unhideWhenUsed="0" w:uiPriority="64" w:semiHidden="0" w:name="Medium Shading 2"/>
    <w:lsdException w:unhideWhenUsed="0" w:uiPriority="65" w:semiHidden="0" w:name="Medium List 1"/>
    <w:lsdException w:unhideWhenUsed="0" w:uiPriority="66" w:semiHidden="0" w:name="Medium List 2"/>
    <w:lsdException w:unhideWhenUsed="0" w:uiPriority="67" w:semiHidden="0" w:name="Medium Grid 1"/>
    <w:lsdException w:unhideWhenUsed="0" w:uiPriority="68" w:semiHidden="0" w:name="Medium Grid 2"/>
    <w:lsdException w:unhideWhenUsed="0" w:uiPriority="69" w:semiHidden="0" w:name="Medium Grid 3"/>
    <w:lsdException w:unhideWhenUsed="0" w:uiPriority="70" w:semiHidden="0" w:name="Dark List"/>
    <w:lsdException w:unhideWhenUsed="0" w:uiPriority="71" w:semiHidden="0" w:name="Colorful Shading"/>
    <w:lsdException w:unhideWhenUsed="0" w:uiPriority="72" w:semiHidden="0" w:name="Colorful List"/>
    <w:lsdException w:unhideWhenUsed="0" w:uiPriority="73" w:semiHidden="0" w:name="Colorful Grid"/>
    <w:lsdException w:unhideWhenUsed="0" w:uiPriority="60" w:semiHidden="0" w:name="Light Shading Accent 1"/>
    <w:lsdException w:unhideWhenUsed="0" w:uiPriority="61" w:semiHidden="0" w:name="Light List Accent 1"/>
    <w:lsdException w:unhideWhenUsed="0" w:uiPriority="62" w:semiHidden="0" w:name="Light Grid Accent 1"/>
    <w:lsdException w:unhideWhenUsed="0" w:uiPriority="63" w:semiHidden="0" w:name="Medium Shading 1 Accent 1"/>
    <w:lsdException w:unhideWhenUsed="0" w:uiPriority="64" w:semiHidden="0" w:name="Medium Shading 2 Accent 1"/>
    <w:lsdException w:unhideWhenUsed="0" w:uiPriority="65" w:semiHidden="0" w:name="Medium List 1 Accent 1"/>
    <w:lsdException w:unhideWhenUsed="0" w:uiPriority="66" w:semiHidden="0" w:name="Medium List 2 Accent 1"/>
    <w:lsdException w:unhideWhenUsed="0" w:uiPriority="67" w:semiHidden="0" w:name="Medium Grid 1 Accent 1"/>
    <w:lsdException w:unhideWhenUsed="0" w:uiPriority="68" w:semiHidden="0" w:name="Medium Grid 2 Accent 1"/>
    <w:lsdException w:unhideWhenUsed="0" w:uiPriority="69" w:semiHidden="0" w:name="Medium Grid 3 Accent 1"/>
    <w:lsdException w:unhideWhenUsed="0" w:uiPriority="70" w:semiHidden="0" w:name="Dark List Accent 1"/>
    <w:lsdException w:unhideWhenUsed="0" w:uiPriority="71" w:semiHidden="0" w:name="Colorful Shading Accent 1"/>
    <w:lsdException w:unhideWhenUsed="0" w:uiPriority="72" w:semiHidden="0" w:name="Colorful List Accent 1"/>
    <w:lsdException w:unhideWhenUsed="0" w:uiPriority="73" w:semiHidden="0" w:name="Colorful Grid Accent 1"/>
    <w:lsdException w:unhideWhenUsed="0" w:uiPriority="60" w:semiHidden="0" w:name="Light Shading Accent 2"/>
    <w:lsdException w:unhideWhenUsed="0" w:uiPriority="61" w:semiHidden="0" w:name="Light List Accent 2"/>
    <w:lsdException w:unhideWhenUsed="0" w:uiPriority="62" w:semiHidden="0" w:name="Light Grid Accent 2"/>
    <w:lsdException w:unhideWhenUsed="0" w:uiPriority="63" w:semiHidden="0" w:name="Medium Shading 1 Accent 2"/>
    <w:lsdException w:unhideWhenUsed="0" w:uiPriority="64" w:semiHidden="0" w:name="Medium Shading 2 Accent 2"/>
    <w:lsdException w:unhideWhenUsed="0" w:uiPriority="65" w:semiHidden="0" w:name="Medium List 1 Accent 2"/>
    <w:lsdException w:unhideWhenUsed="0" w:uiPriority="66" w:semiHidden="0" w:name="Medium List 2 Accent 2"/>
    <w:lsdException w:unhideWhenUsed="0" w:uiPriority="67" w:semiHidden="0" w:name="Medium Grid 1 Accent 2"/>
    <w:lsdException w:unhideWhenUsed="0" w:uiPriority="68" w:semiHidden="0" w:name="Medium Grid 2 Accent 2"/>
    <w:lsdException w:unhideWhenUsed="0" w:uiPriority="69" w:semiHidden="0" w:name="Medium Grid 3 Accent 2"/>
    <w:lsdException w:unhideWhenUsed="0" w:uiPriority="70" w:semiHidden="0" w:name="Dark List Accent 2"/>
    <w:lsdException w:unhideWhenUsed="0" w:uiPriority="71" w:semiHidden="0" w:name="Colorful Shading Accent 2"/>
    <w:lsdException w:unhideWhenUsed="0" w:uiPriority="72" w:semiHidden="0" w:name="Colorful List Accent 2"/>
    <w:lsdException w:unhideWhenUsed="0" w:uiPriority="73" w:semiHidden="0" w:name="Colorful Grid Accent 2"/>
    <w:lsdException w:unhideWhenUsed="0" w:uiPriority="60" w:semiHidden="0" w:name="Light Shading Accent 3"/>
    <w:lsdException w:unhideWhenUsed="0" w:uiPriority="61" w:semiHidden="0" w:name="Light List Accent 3"/>
    <w:lsdException w:unhideWhenUsed="0" w:uiPriority="62" w:semiHidden="0" w:name="Light Grid Accent 3"/>
    <w:lsdException w:unhideWhenUsed="0" w:uiPriority="63" w:semiHidden="0" w:name="Medium Shading 1 Accent 3"/>
    <w:lsdException w:unhideWhenUsed="0" w:uiPriority="64" w:semiHidden="0" w:name="Medium Shading 2 Accent 3"/>
    <w:lsdException w:unhideWhenUsed="0" w:uiPriority="65" w:semiHidden="0" w:name="Medium List 1 Accent 3"/>
    <w:lsdException w:unhideWhenUsed="0" w:uiPriority="66" w:semiHidden="0" w:name="Medium List 2 Accent 3"/>
    <w:lsdException w:unhideWhenUsed="0" w:uiPriority="67" w:semiHidden="0" w:name="Medium Grid 1 Accent 3"/>
    <w:lsdException w:unhideWhenUsed="0" w:uiPriority="68" w:semiHidden="0" w:name="Medium Grid 2 Accent 3"/>
    <w:lsdException w:unhideWhenUsed="0" w:uiPriority="69" w:semiHidden="0" w:name="Medium Grid 3 Accent 3"/>
    <w:lsdException w:unhideWhenUsed="0" w:uiPriority="70" w:semiHidden="0" w:name="Dark List Accent 3"/>
    <w:lsdException w:unhideWhenUsed="0" w:uiPriority="71" w:semiHidden="0" w:name="Colorful Shading Accent 3"/>
    <w:lsdException w:unhideWhenUsed="0" w:uiPriority="72" w:semiHidden="0" w:name="Colorful List Accent 3"/>
    <w:lsdException w:unhideWhenUsed="0" w:uiPriority="73" w:semiHidden="0" w:name="Colorful Grid Accent 3"/>
    <w:lsdException w:unhideWhenUsed="0" w:uiPriority="60" w:semiHidden="0" w:name="Light Shading Accent 4"/>
    <w:lsdException w:unhideWhenUsed="0" w:uiPriority="61" w:semiHidden="0" w:name="Light List Accent 4"/>
    <w:lsdException w:unhideWhenUsed="0" w:uiPriority="62" w:semiHidden="0" w:name="Light Grid Accent 4"/>
    <w:lsdException w:unhideWhenUsed="0" w:uiPriority="63" w:semiHidden="0" w:name="Medium Shading 1 Accent 4"/>
    <w:lsdException w:unhideWhenUsed="0" w:uiPriority="64" w:semiHidden="0" w:name="Medium Shading 2 Accent 4"/>
    <w:lsdException w:unhideWhenUsed="0" w:uiPriority="65" w:semiHidden="0" w:name="Medium List 1 Accent 4"/>
    <w:lsdException w:unhideWhenUsed="0" w:uiPriority="66" w:semiHidden="0" w:name="Medium List 2 Accent 4"/>
    <w:lsdException w:unhideWhenUsed="0" w:uiPriority="67" w:semiHidden="0" w:name="Medium Grid 1 Accent 4"/>
    <w:lsdException w:unhideWhenUsed="0" w:uiPriority="68" w:semiHidden="0" w:name="Medium Grid 2 Accent 4"/>
    <w:lsdException w:unhideWhenUsed="0" w:uiPriority="69" w:semiHidden="0" w:name="Medium Grid 3 Accent 4"/>
    <w:lsdException w:unhideWhenUsed="0" w:uiPriority="70" w:semiHidden="0" w:name="Dark List Accent 4"/>
    <w:lsdException w:unhideWhenUsed="0" w:uiPriority="71" w:semiHidden="0" w:name="Colorful Shading Accent 4"/>
    <w:lsdException w:unhideWhenUsed="0" w:uiPriority="72" w:semiHidden="0" w:name="Colorful List Accent 4"/>
    <w:lsdException w:unhideWhenUsed="0" w:uiPriority="73" w:semiHidden="0" w:name="Colorful Grid Accent 4"/>
    <w:lsdException w:unhideWhenUsed="0" w:uiPriority="60" w:semiHidden="0" w:name="Light Shading Accent 5"/>
    <w:lsdException w:unhideWhenUsed="0" w:uiPriority="61" w:semiHidden="0" w:name="Light List Accent 5"/>
    <w:lsdException w:unhideWhenUsed="0" w:uiPriority="62" w:semiHidden="0" w:name="Light Grid Accent 5"/>
    <w:lsdException w:unhideWhenUsed="0" w:uiPriority="63" w:semiHidden="0" w:name="Medium Shading 1 Accent 5"/>
    <w:lsdException w:unhideWhenUsed="0" w:uiPriority="64" w:semiHidden="0" w:name="Medium Shading 2 Accent 5"/>
    <w:lsdException w:unhideWhenUsed="0" w:uiPriority="65" w:semiHidden="0" w:name="Medium List 1 Accent 5"/>
    <w:lsdException w:unhideWhenUsed="0" w:uiPriority="66" w:semiHidden="0" w:name="Medium List 2 Accent 5"/>
    <w:lsdException w:unhideWhenUsed="0" w:uiPriority="67" w:semiHidden="0" w:name="Medium Grid 1 Accent 5"/>
    <w:lsdException w:unhideWhenUsed="0" w:uiPriority="68" w:semiHidden="0" w:name="Medium Grid 2 Accent 5"/>
    <w:lsdException w:unhideWhenUsed="0" w:uiPriority="69" w:semiHidden="0" w:name="Medium Grid 3 Accent 5"/>
    <w:lsdException w:unhideWhenUsed="0" w:uiPriority="70" w:semiHidden="0" w:name="Dark List Accent 5"/>
    <w:lsdException w:unhideWhenUsed="0" w:uiPriority="71" w:semiHidden="0" w:name="Colorful Shading Accent 5"/>
    <w:lsdException w:unhideWhenUsed="0" w:uiPriority="72" w:semiHidden="0" w:name="Colorful List Accent 5"/>
    <w:lsdException w:unhideWhenUsed="0" w:uiPriority="73" w:semiHidden="0" w:name="Colorful Grid Accent 5"/>
    <w:lsdException w:unhideWhenUsed="0" w:uiPriority="60" w:semiHidden="0" w:name="Light Shading Accent 6"/>
    <w:lsdException w:unhideWhenUsed="0" w:uiPriority="61" w:semiHidden="0" w:name="Light List Accent 6"/>
    <w:lsdException w:unhideWhenUsed="0" w:uiPriority="62" w:semiHidden="0" w:name="Light Grid Accent 6"/>
    <w:lsdException w:unhideWhenUsed="0" w:uiPriority="63" w:semiHidden="0" w:name="Medium Shading 1 Accent 6"/>
    <w:lsdException w:unhideWhenUsed="0" w:uiPriority="64" w:semiHidden="0" w:name="Medium Shading 2 Accent 6"/>
    <w:lsdException w:unhideWhenUsed="0" w:uiPriority="65" w:semiHidden="0" w:name="Medium List 1 Accent 6"/>
    <w:lsdException w:unhideWhenUsed="0" w:uiPriority="66" w:semiHidden="0" w:name="Medium List 2 Accent 6"/>
    <w:lsdException w:unhideWhenUsed="0" w:uiPriority="67" w:semiHidden="0" w:name="Medium Grid 1 Accent 6"/>
    <w:lsdException w:unhideWhenUsed="0" w:uiPriority="68" w:semiHidden="0" w:name="Medium Grid 2 Accent 6"/>
    <w:lsdException w:unhideWhenUsed="0" w:uiPriority="69" w:semiHidden="0" w:name="Medium Grid 3 Accent 6"/>
    <w:lsdException w:unhideWhenUsed="0" w:uiPriority="70" w:semiHidden="0" w:name="Dark List Accent 6"/>
    <w:lsdException w:unhideWhenUsed="0" w:uiPriority="71" w:semiHidden="0" w:name="Colorful Shading Accent 6"/>
    <w:lsdException w:unhideWhenUsed="0" w:uiPriority="72" w:semiHidden="0" w:name="Colorful List Accent 6"/>
    <w:lsdException w:unhideWhenUsed="0" w:uiPriority="73" w:semiHidden="0" w:name="Colorful Grid Accent 6"/>
  </w:latentStyles>
  <w:style w:type="paragraph" w:default="1" w:styleId="1">
    <w:name w:val="Normal"/>
    <w:qFormat/>
    <w:uiPriority w:val="0"/>
    <w:pPr>
      <w:widowControl w:val="0"/>
      <w:jc w:val="both"/>
    </w:pPr>
    <w:rPr>
      <w:rFonts w:asciiTheme="minorHAnsi" w:hAnsiTheme="minorHAnsi" w:eastAsiaTheme="minorEastAsia" w:cstheme="minorBidi"/>
      <w:sz w:val="21"/>
      <w:szCs w:val="22"/>
    </w:rPr>
  </w:style>
  <w:style w:type="character" w:default="1" w:styleId="3">
    <w:name w:val="Default Paragraph Font"/>
    <w:semiHidden/>
    <w:uiPriority w:val="0"/>
  </w:style>
  <w:style w:type="table" w:default="1" w:styleId="2">
    <w:name w:val="Normal Table"/>
    <w:semiHidden/>
    <w:uiPriority w:val="0"/>
    <w:tblPr>
      <w:tblCellMar>
        <w:top w:w="0" w:type="dxa"/>
        <w:left w:w="108" w:type="dxa"/>
        <w:bottom w:w="0" w:type="dxa"/>
        <w:right w:w="108" w:type="dxa"/>
      </w:tblCellMar>
    </w:tblPr>
  </w:style>
</w:styles>
</file>

<file path=word/_rels/document.xml.rels><?xml version="1.0" encoding="UTF-8" standalone="yes"?>
<Relationships xmlns="http://schemas.openxmlformats.org/package/2006/relationships"><Relationship Id="rId4" Type="http://schemas.openxmlformats.org/officeDocument/2006/relationships/fontTable" Target="fontTable.xml"/><Relationship Id="rId3" Type="http://schemas.openxmlformats.org/officeDocument/2006/relationships/theme" Target="theme/theme1.xml"/><Relationship Id="rId2" Type="http://schemas.openxmlformats.org/officeDocument/2006/relationships/settings" Target="settings.xml"/><Relationship Id="rId1" Type="http://schemas.openxmlformats.org/officeDocument/2006/relationships/styles" Target="styles.xml"/></Relationships>
</file>

<file path=word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Pages>2</Pages>
  <Words>0</Words>
  <Characters>0</Characters>
  <Lines>0</Lines>
  <Paragraphs>0</Paragraphs>
  <TotalTime>0</TotalTime>
  <ScaleCrop>false</ScaleCrop>
  <LinksUpToDate>false</LinksUpToDate>
  <CharactersWithSpaces>0</CharactersWithSpaces>
  <Application>WPS Office_12.1.0.25225_F1E327BC-269C-435d-A152-05C5408002CA</Application>
  <DocSecurity>0</DocSecurit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2026-05-18T07:55:00Z</dcterms:created>
  <dc:creator>GReeeeN</dc:creator>
  <cp:lastModifiedBy>GReeeeN</cp:lastModifiedBy>
  <dcterms:modified xsi:type="dcterms:W3CDTF">2026-05-18T07:57:30Z</dcterms:modified>
  <cp:revision>1</cp:revi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2052-12.1.0.25225</vt:lpwstr>
  </property>
  <property fmtid="{D5CDD505-2E9C-101B-9397-08002B2CF9AE}" pid="3" name="ICV">
    <vt:lpwstr>C230C2C9639B4B139C3B3323F52E96D9_11</vt:lpwstr>
  </property>
  <property fmtid="{D5CDD505-2E9C-101B-9397-08002B2CF9AE}" pid="4" name="KSOTemplateDocerSaveRecord">
    <vt:lpwstr>eyJoZGlkIjoiN2YzNjBkOTgyNWQ1YTMxYzM3MzMwNWFiODNmOWIzYWMiLCJ1c2VySWQiOiIyMDQ3NjUyOTkifQ==</vt:lpwstr>
  </property>
</Properties>
</file>